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00" r:id="rId3"/>
    <p:sldMasterId id="2147483716" r:id="rId4"/>
    <p:sldMasterId id="2147483732" r:id="rId5"/>
    <p:sldMasterId id="2147483748" r:id="rId6"/>
  </p:sldMasterIdLst>
  <p:sldIdLst>
    <p:sldId id="256" r:id="rId7"/>
    <p:sldId id="257" r:id="rId8"/>
    <p:sldId id="258" r:id="rId9"/>
    <p:sldId id="259" r:id="rId10"/>
    <p:sldId id="271" r:id="rId11"/>
    <p:sldId id="260" r:id="rId12"/>
    <p:sldId id="261" r:id="rId13"/>
    <p:sldId id="275" r:id="rId14"/>
    <p:sldId id="262" r:id="rId15"/>
    <p:sldId id="272" r:id="rId16"/>
    <p:sldId id="263" r:id="rId17"/>
    <p:sldId id="273" r:id="rId18"/>
    <p:sldId id="268" r:id="rId19"/>
    <p:sldId id="274" r:id="rId20"/>
    <p:sldId id="26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3F1CC-EEAD-4B96-8546-3D05D7E52DE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725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3C6CD-A2E5-4111-9F13-D47E9B345D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534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2C8F5-332F-4FF9-ACDB-D3A72D85EF1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045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AD692-A780-4A46-AFFE-EB74CF1478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556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1F905-6CE2-46FC-9305-65A8A8011C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158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535C2-96B8-4722-9CC6-43578B5D07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90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B99ED-0879-4F66-A0F0-EE71493B03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515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5DDFA-3DF9-4D64-B484-BC74F990D6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643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E2D80-A6B6-4FEB-BDBC-CBC890E84A6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248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75C93-7167-41B2-ADC3-E227C768B71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02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3292E-B0C8-43A8-B76D-9FE31767B6D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332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CE71C-56D3-4941-B911-D61872D6D8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6514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0E9AB-83DA-4B37-A3C1-8DDB9CF230D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61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D743DC9-1E19-4AB2-A4EE-6A6546DA0671}" type="datetime3">
              <a:rPr lang="ru-RU">
                <a:solidFill>
                  <a:srgbClr val="000000"/>
                </a:solidFill>
              </a:rPr>
              <a:pPr/>
              <a:t>17/02/17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>
                <a:solidFill>
                  <a:srgbClr val="000000"/>
                </a:solidFill>
              </a:rPr>
              <a:t>Основы геомеханики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9126C5E-3D72-467B-9314-B2567D8D9B6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71103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D5AEDC2-4AC4-48F8-ABB8-D20964136B58}" type="datetime3">
              <a:rPr lang="ru-RU">
                <a:solidFill>
                  <a:srgbClr val="000000"/>
                </a:solidFill>
              </a:rPr>
              <a:pPr/>
              <a:t>17/02/17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>
                <a:solidFill>
                  <a:srgbClr val="000000"/>
                </a:solidFill>
              </a:rPr>
              <a:t>Основы геомеханики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DAD6A05-2BAC-48C7-A970-C6C243ECAD8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18811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3F1CC-EEAD-4B96-8546-3D05D7E52DE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498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3C6CD-A2E5-4111-9F13-D47E9B345D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0802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2C8F5-332F-4FF9-ACDB-D3A72D85EF1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779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AD692-A780-4A46-AFFE-EB74CF1478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7727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1F905-6CE2-46FC-9305-65A8A8011C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5441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535C2-96B8-4722-9CC6-43578B5D07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9583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B99ED-0879-4F66-A0F0-EE71493B03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3826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5DDFA-3DF9-4D64-B484-BC74F990D6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3814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E2D80-A6B6-4FEB-BDBC-CBC890E84A6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6661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75C93-7167-41B2-ADC3-E227C768B71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0128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3292E-B0C8-43A8-B76D-9FE31767B6D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5851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CE71C-56D3-4941-B911-D61872D6D8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372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0E9AB-83DA-4B37-A3C1-8DDB9CF230D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2133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D743DC9-1E19-4AB2-A4EE-6A6546DA0671}" type="datetime3">
              <a:rPr lang="ru-RU">
                <a:solidFill>
                  <a:srgbClr val="000000"/>
                </a:solidFill>
              </a:rPr>
              <a:pPr/>
              <a:t>17/02/17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>
                <a:solidFill>
                  <a:srgbClr val="000000"/>
                </a:solidFill>
              </a:rPr>
              <a:t>Основы геомеханики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9126C5E-3D72-467B-9314-B2567D8D9B6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19609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D5AEDC2-4AC4-48F8-ABB8-D20964136B58}" type="datetime3">
              <a:rPr lang="ru-RU">
                <a:solidFill>
                  <a:srgbClr val="000000"/>
                </a:solidFill>
              </a:rPr>
              <a:pPr/>
              <a:t>17/02/17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>
                <a:solidFill>
                  <a:srgbClr val="000000"/>
                </a:solidFill>
              </a:rPr>
              <a:t>Основы геомеханики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DAD6A05-2BAC-48C7-A970-C6C243ECAD8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595965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3F1CC-EEAD-4B96-8546-3D05D7E52DE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0026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3C6CD-A2E5-4111-9F13-D47E9B345D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7018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2C8F5-332F-4FF9-ACDB-D3A72D85EF1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897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AD692-A780-4A46-AFFE-EB74CF1478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004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1F905-6CE2-46FC-9305-65A8A8011C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4201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535C2-96B8-4722-9CC6-43578B5D07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4263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B99ED-0879-4F66-A0F0-EE71493B03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4753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5DDFA-3DF9-4D64-B484-BC74F990D6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2369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E2D80-A6B6-4FEB-BDBC-CBC890E84A6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9763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75C93-7167-41B2-ADC3-E227C768B71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3800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3292E-B0C8-43A8-B76D-9FE31767B6D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631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CE71C-56D3-4941-B911-D61872D6D8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3906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0E9AB-83DA-4B37-A3C1-8DDB9CF230D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027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D743DC9-1E19-4AB2-A4EE-6A6546DA0671}" type="datetime3">
              <a:rPr lang="ru-RU">
                <a:solidFill>
                  <a:srgbClr val="000000"/>
                </a:solidFill>
              </a:rPr>
              <a:pPr/>
              <a:t>17/02/17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>
                <a:solidFill>
                  <a:srgbClr val="000000"/>
                </a:solidFill>
              </a:rPr>
              <a:t>Основы геомеханики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9126C5E-3D72-467B-9314-B2567D8D9B6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066285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D5AEDC2-4AC4-48F8-ABB8-D20964136B58}" type="datetime3">
              <a:rPr lang="ru-RU">
                <a:solidFill>
                  <a:srgbClr val="000000"/>
                </a:solidFill>
              </a:rPr>
              <a:pPr/>
              <a:t>17/02/17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>
                <a:solidFill>
                  <a:srgbClr val="000000"/>
                </a:solidFill>
              </a:rPr>
              <a:t>Основы геомеханики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DAD6A05-2BAC-48C7-A970-C6C243ECAD8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414036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3F1CC-EEAD-4B96-8546-3D05D7E52DE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2327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3C6CD-A2E5-4111-9F13-D47E9B345D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2535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2C8F5-332F-4FF9-ACDB-D3A72D85EF1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2079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AD692-A780-4A46-AFFE-EB74CF1478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0552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1F905-6CE2-46FC-9305-65A8A8011C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5830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535C2-96B8-4722-9CC6-43578B5D07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7663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B99ED-0879-4F66-A0F0-EE71493B03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490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5DDFA-3DF9-4D64-B484-BC74F990D6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788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E2D80-A6B6-4FEB-BDBC-CBC890E84A6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8628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75C93-7167-41B2-ADC3-E227C768B71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2354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3292E-B0C8-43A8-B76D-9FE31767B6D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06068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CE71C-56D3-4941-B911-D61872D6D8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755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0E9AB-83DA-4B37-A3C1-8DDB9CF230D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0509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D743DC9-1E19-4AB2-A4EE-6A6546DA0671}" type="datetime3">
              <a:rPr lang="ru-RU">
                <a:solidFill>
                  <a:srgbClr val="000000"/>
                </a:solidFill>
              </a:rPr>
              <a:pPr/>
              <a:t>17/02/17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>
                <a:solidFill>
                  <a:srgbClr val="000000"/>
                </a:solidFill>
              </a:rPr>
              <a:t>Основы геомеханики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9126C5E-3D72-467B-9314-B2567D8D9B6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817372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D5AEDC2-4AC4-48F8-ABB8-D20964136B58}" type="datetime3">
              <a:rPr lang="ru-RU">
                <a:solidFill>
                  <a:srgbClr val="000000"/>
                </a:solidFill>
              </a:rPr>
              <a:pPr/>
              <a:t>17/02/17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>
                <a:solidFill>
                  <a:srgbClr val="000000"/>
                </a:solidFill>
              </a:rPr>
              <a:t>Основы геомеханики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DAD6A05-2BAC-48C7-A970-C6C243ECAD8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244809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3F1CC-EEAD-4B96-8546-3D05D7E52DE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57773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3C6CD-A2E5-4111-9F13-D47E9B345D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012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2C8F5-332F-4FF9-ACDB-D3A72D85EF1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9395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AD692-A780-4A46-AFFE-EB74CF1478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850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1F905-6CE2-46FC-9305-65A8A8011C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3721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535C2-96B8-4722-9CC6-43578B5D07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4765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B99ED-0879-4F66-A0F0-EE71493B03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6139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5DDFA-3DF9-4D64-B484-BC74F990D6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82410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E2D80-A6B6-4FEB-BDBC-CBC890E84A6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7308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75C93-7167-41B2-ADC3-E227C768B71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3272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3292E-B0C8-43A8-B76D-9FE31767B6D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48218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CE71C-56D3-4941-B911-D61872D6D8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63709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0E9AB-83DA-4B37-A3C1-8DDB9CF230D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2919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D743DC9-1E19-4AB2-A4EE-6A6546DA0671}" type="datetime3">
              <a:rPr lang="ru-RU">
                <a:solidFill>
                  <a:srgbClr val="000000"/>
                </a:solidFill>
              </a:rPr>
              <a:pPr/>
              <a:t>17/02/17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>
                <a:solidFill>
                  <a:srgbClr val="000000"/>
                </a:solidFill>
              </a:rPr>
              <a:t>Основы геомеханики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9126C5E-3D72-467B-9314-B2567D8D9B6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004666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D5AEDC2-4AC4-48F8-ABB8-D20964136B58}" type="datetime3">
              <a:rPr lang="ru-RU">
                <a:solidFill>
                  <a:srgbClr val="000000"/>
                </a:solidFill>
              </a:rPr>
              <a:pPr/>
              <a:t>17/02/17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>
                <a:solidFill>
                  <a:srgbClr val="000000"/>
                </a:solidFill>
              </a:rPr>
              <a:t>Основы геомеханики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DAD6A05-2BAC-48C7-A970-C6C243ECAD8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0953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73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00B88C7-BB34-4417-B5B9-95B7312BD1C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F40A8E9-4650-43B0-AF65-BC55E10F330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572CF-CA69-4BDF-9D2B-775CB095460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01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572CF-CA69-4BDF-9D2B-775CB095460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59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572CF-CA69-4BDF-9D2B-775CB095460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342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572CF-CA69-4BDF-9D2B-775CB095460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4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572CF-CA69-4BDF-9D2B-775CB095460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732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6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4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Доставка руды</a:t>
            </a:r>
            <a:r>
              <a:rPr lang="ru-RU" sz="48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48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738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  <a:tabLst>
                <a:tab pos="539750" algn="l"/>
              </a:tabLst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СПОСОБЫ ДОСТАВКИ РУДЫ.</a:t>
            </a:r>
            <a:endParaRPr lang="en-US" sz="20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  <a:tabLst>
                <a:tab pos="539750" algn="l"/>
              </a:tabLst>
              <a:defRPr/>
            </a:pPr>
            <a:endParaRPr lang="ru-RU" sz="2000" b="1" dirty="0">
              <a:solidFill>
                <a:prstClr val="black"/>
              </a:solidFill>
              <a:latin typeface="Arial" pitchFamily="34" charset="0"/>
            </a:endParaRPr>
          </a:p>
          <a:p>
            <a:pPr marL="0" lvl="0" indent="176213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76213" algn="l"/>
              </a:tabLst>
              <a:defRPr/>
            </a:pPr>
            <a:endParaRPr lang="en-US" sz="2000" b="1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176213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76213" algn="l"/>
              </a:tabLst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Самотечная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доставка непосредственно по очистному пространству и рудоспускам. Отбитая горная масса перемещается под действием гравитационных сил.</a:t>
            </a:r>
          </a:p>
          <a:p>
            <a:pPr marL="0" lvl="0" indent="176213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539750" algn="l"/>
              </a:tabLst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Механизированная –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доставка самоходным оборудованием, конвейерами, питателями и скреперными установками.</a:t>
            </a:r>
          </a:p>
          <a:p>
            <a:pPr marL="0" lvl="0" indent="176213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539750" algn="l"/>
              </a:tabLst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Взрывная –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доставка руды по выработанному пространству к выпускным выработкам под действием силы взрыва.</a:t>
            </a:r>
          </a:p>
          <a:p>
            <a:pPr marL="0" lvl="0" indent="176213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539750" algn="l"/>
              </a:tabLst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Гидравлическая –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доставка горной массы с использованием энергии воды. Применяется как вспомогательный способ для зачистки лежачего бока отработанного блока или панели.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439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1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en-US" sz="1800" b="1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b="1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САМОТЕЧНАЯ ДОСТАВКА</a:t>
            </a:r>
            <a:endParaRPr lang="en-US" sz="1800" b="1" u="sng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Самотечная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доставка по очистному пространству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применяется при уклонах почвы 45-55</a:t>
            </a:r>
            <a:r>
              <a:rPr lang="ru-RU" sz="18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а в случае заполнения пространства обрушенной массой -  65-80</a:t>
            </a:r>
            <a:r>
              <a:rPr lang="ru-RU" sz="18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(большие углы относятся к влажной руде, включающей тонкоизмельченный материал).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Самотечная доставка руды по рудоспускам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Рудоспуски проходят в руде или боковых породах с углом наклона не менее 55-60</a:t>
            </a:r>
            <a:r>
              <a:rPr lang="ru-RU" sz="18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. В верхней части допу­скается уклон 45-50</a:t>
            </a:r>
            <a:r>
              <a:rPr lang="ru-RU" sz="18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при условии, если он никогда не заполняется рудой.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Различают </a:t>
            </a: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два основных вида самотечного выпуска руды: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540385" algn="l"/>
              </a:tabLst>
            </a:pPr>
            <a:r>
              <a:rPr lang="en-US" sz="1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lang="ru-RU" sz="1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из </a:t>
            </a: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открытого очистного пространства;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540385" algn="l"/>
              </a:tabLst>
            </a:pPr>
            <a:r>
              <a:rPr lang="en-US" sz="1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lang="ru-RU" sz="1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под </a:t>
            </a: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обрушенными налегающими породами.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В зависимости от наличия или отсутствия специальных выпускных выработок различают площадной, торцовый и </a:t>
            </a:r>
            <a:r>
              <a:rPr lang="ru-RU" sz="1800" b="1" dirty="0" err="1">
                <a:latin typeface="Times New Roman" pitchFamily="18" charset="0"/>
                <a:ea typeface="Calibri"/>
                <a:cs typeface="Times New Roman" pitchFamily="18" charset="0"/>
              </a:rPr>
              <a:t>площадно</a:t>
            </a:r>
            <a:r>
              <a:rPr lang="ru-RU" sz="1800" b="1" dirty="0">
                <a:latin typeface="Times New Roman" pitchFamily="18" charset="0"/>
                <a:ea typeface="Calibri"/>
                <a:cs typeface="Times New Roman" pitchFamily="18" charset="0"/>
              </a:rPr>
              <a:t>-торцовый выпуск руды.</a:t>
            </a:r>
          </a:p>
          <a:p>
            <a:pPr algn="just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47525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4130" indent="540385" algn="ctr">
              <a:spcBef>
                <a:spcPts val="95"/>
              </a:spcBef>
              <a:spcAft>
                <a:spcPts val="1000"/>
              </a:spcAft>
              <a:tabLst>
                <a:tab pos="450215" algn="l"/>
              </a:tabLst>
            </a:pPr>
            <a:r>
              <a:rPr lang="ru-RU" dirty="0">
                <a:latin typeface="Times New Roman"/>
                <a:ea typeface="Times New Roman"/>
              </a:rPr>
              <a:t>Рисунок 1-  Схемы доставки руды в рудоспуски 1:</a:t>
            </a:r>
            <a:endParaRPr lang="ru-RU" dirty="0"/>
          </a:p>
          <a:p>
            <a:pPr marL="6350" marR="115570" indent="540385">
              <a:spcBef>
                <a:spcPts val="170"/>
              </a:spcBef>
              <a:spcAft>
                <a:spcPts val="1000"/>
              </a:spcAft>
              <a:tabLst>
                <a:tab pos="450215" algn="l"/>
              </a:tabLst>
            </a:pPr>
            <a:r>
              <a:rPr lang="ru-RU" i="1" spc="-5" dirty="0">
                <a:latin typeface="Times New Roman"/>
                <a:ea typeface="Times New Roman"/>
              </a:rPr>
              <a:t>а </a:t>
            </a:r>
            <a:r>
              <a:rPr lang="ru-RU" spc="-5" dirty="0">
                <a:latin typeface="Times New Roman"/>
                <a:ea typeface="Times New Roman"/>
              </a:rPr>
              <a:t>— скреперами в короткие </a:t>
            </a:r>
            <a:r>
              <a:rPr lang="ru-RU" i="1" spc="-5" dirty="0">
                <a:latin typeface="Times New Roman"/>
                <a:ea typeface="Times New Roman"/>
              </a:rPr>
              <a:t>(2 </a:t>
            </a:r>
            <a:r>
              <a:rPr lang="ru-RU" spc="-5" dirty="0">
                <a:latin typeface="Times New Roman"/>
                <a:ea typeface="Times New Roman"/>
              </a:rPr>
              <a:t>— скреперный орт; </a:t>
            </a:r>
            <a:r>
              <a:rPr lang="ru-RU" i="1" spc="-5" dirty="0">
                <a:latin typeface="Times New Roman"/>
                <a:ea typeface="Times New Roman"/>
              </a:rPr>
              <a:t>3 </a:t>
            </a:r>
            <a:r>
              <a:rPr lang="ru-RU" spc="-5" dirty="0">
                <a:latin typeface="Times New Roman"/>
                <a:ea typeface="Times New Roman"/>
              </a:rPr>
              <a:t>— траншея; </a:t>
            </a:r>
            <a:r>
              <a:rPr lang="ru-RU" i="1" spc="-5" dirty="0">
                <a:latin typeface="Times New Roman"/>
                <a:ea typeface="Times New Roman"/>
              </a:rPr>
              <a:t>4 — </a:t>
            </a:r>
            <a:r>
              <a:rPr lang="ru-RU" spc="-5" dirty="0">
                <a:latin typeface="Times New Roman"/>
                <a:ea typeface="Times New Roman"/>
              </a:rPr>
              <a:t>откаточный штрек; 5 — </a:t>
            </a:r>
            <a:r>
              <a:rPr lang="ru-RU" dirty="0">
                <a:latin typeface="Times New Roman"/>
                <a:ea typeface="Times New Roman"/>
              </a:rPr>
              <a:t>выпускные выработки); </a:t>
            </a:r>
            <a:r>
              <a:rPr lang="ru-RU" i="1" dirty="0">
                <a:latin typeface="Times New Roman"/>
                <a:ea typeface="Times New Roman"/>
              </a:rPr>
              <a:t>6</a:t>
            </a:r>
            <a:r>
              <a:rPr lang="ru-RU" dirty="0">
                <a:latin typeface="Times New Roman"/>
                <a:ea typeface="Times New Roman"/>
              </a:rPr>
              <a:t>—ПДМ в глубокие, расположенные через 200—400 м </a:t>
            </a:r>
            <a:r>
              <a:rPr lang="ru-RU" i="1" dirty="0">
                <a:latin typeface="Times New Roman"/>
                <a:ea typeface="Times New Roman"/>
              </a:rPr>
              <a:t>(6 </a:t>
            </a:r>
            <a:r>
              <a:rPr lang="ru-RU" dirty="0">
                <a:latin typeface="Times New Roman"/>
                <a:ea typeface="Times New Roman"/>
              </a:rPr>
              <a:t>— доставочный штрек).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Рисунок 6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" b="2041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88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 txBox="1">
            <a:spLocks noGrp="1" noChangeArrowheads="1"/>
          </p:cNvSpPr>
          <p:nvPr/>
        </p:nvSpPr>
        <p:spPr bwMode="auto">
          <a:xfrm>
            <a:off x="7010400" y="6453188"/>
            <a:ext cx="21336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 b="1">
                <a:solidFill>
                  <a:srgbClr val="003864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rgbClr val="003864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03864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4C4701BC-0AB7-45D5-8301-EA11C5229095}" type="slidenum">
              <a:rPr lang="ru-RU" altLang="ru-RU" sz="1800" b="0">
                <a:solidFill>
                  <a:srgbClr val="6B7995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 sz="1800" b="0">
              <a:solidFill>
                <a:srgbClr val="6B7995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627784" y="218209"/>
            <a:ext cx="398853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Ins="54000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sz="2400" b="1" dirty="0">
                <a:solidFill>
                  <a:srgbClr val="0095CE"/>
                </a:solidFill>
                <a:latin typeface="Times New Roman" pitchFamily="18" charset="0"/>
              </a:rPr>
              <a:t>Самотечная доставка</a:t>
            </a:r>
            <a:endParaRPr lang="ru-RU" altLang="ru-RU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0484" name="Picture 4" descr="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1" t="11964" r="10794" b="17281"/>
          <a:stretch>
            <a:fillRect/>
          </a:stretch>
        </p:blipFill>
        <p:spPr bwMode="auto">
          <a:xfrm>
            <a:off x="1589088" y="1174750"/>
            <a:ext cx="6862762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93713" y="757238"/>
            <a:ext cx="8650287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b="1">
                <a:solidFill>
                  <a:srgbClr val="CC3300"/>
                </a:solidFill>
                <a:latin typeface="Times New Roman" pitchFamily="18" charset="0"/>
              </a:rPr>
              <a:t>Схемы оснований блоков в виде воронок (а) и траншеи (б) при донном выпуске руды</a:t>
            </a:r>
            <a:r>
              <a:rPr lang="ru-RU" altLang="ru-RU" b="1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1093788" y="5568950"/>
            <a:ext cx="7769225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sz="1400" b="1" i="1">
                <a:solidFill>
                  <a:srgbClr val="000000"/>
                </a:solidFill>
                <a:latin typeface="Times New Roman" pitchFamily="18" charset="0"/>
              </a:rPr>
              <a:t>1 – откаточные орты; 2 – рудоспуск; 3 – выпускная выработка; 4 – скреперный штрек; 5 – вентиляционный восстающий; 6 – воронки; 7 – дучка; 8 – ходовой восстающий; 9 – откаточный штрек; 10 – заезды для погрузочной машины; 11 – веер взрывных скважин для образования траншеи; 12 – траншейный штрек; 13 – траншея; 14 – выпускные отверстия в почве траншейного штрека.</a:t>
            </a:r>
            <a:r>
              <a:rPr lang="ru-RU" altLang="ru-RU" b="1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512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30352"/>
            <a:ext cx="8219256" cy="5058888"/>
          </a:xfrm>
        </p:spPr>
        <p:txBody>
          <a:bodyPr>
            <a:normAutofit fontScale="47500" lnSpcReduction="20000"/>
          </a:bodyPr>
          <a:lstStyle/>
          <a:p>
            <a:pPr indent="540385" algn="ctr">
              <a:tabLst>
                <a:tab pos="450215" algn="l"/>
              </a:tabLst>
            </a:pPr>
            <a:endParaRPr lang="ru-RU" b="1" dirty="0" smtClean="0">
              <a:solidFill>
                <a:srgbClr val="000000"/>
              </a:solidFill>
              <a:latin typeface="Times New Roman"/>
            </a:endParaRPr>
          </a:p>
          <a:p>
            <a:pPr lvl="8" indent="540385">
              <a:tabLst>
                <a:tab pos="450215" algn="l"/>
              </a:tabLst>
            </a:pPr>
            <a:r>
              <a:rPr lang="ru-RU" sz="3800" b="1" u="sng" dirty="0" smtClean="0">
                <a:solidFill>
                  <a:srgbClr val="000000"/>
                </a:solidFill>
                <a:latin typeface="Times New Roman"/>
              </a:rPr>
              <a:t>МЕХАНИЗИРОВАННАЯ ДОСТАВКА</a:t>
            </a:r>
          </a:p>
          <a:p>
            <a:pPr indent="540385" algn="ctr">
              <a:tabLst>
                <a:tab pos="450215" algn="l"/>
              </a:tabLst>
            </a:pPr>
            <a:endParaRPr lang="ru-RU" sz="3800" b="1" u="sng" dirty="0" smtClean="0">
              <a:solidFill>
                <a:srgbClr val="000000"/>
              </a:solidFill>
              <a:latin typeface="Times New Roman"/>
            </a:endParaRPr>
          </a:p>
          <a:p>
            <a:pPr indent="540385" algn="ctr">
              <a:tabLst>
                <a:tab pos="450215" algn="l"/>
              </a:tabLst>
            </a:pPr>
            <a:r>
              <a:rPr lang="ru-RU" sz="3800" b="1" dirty="0" smtClean="0">
                <a:solidFill>
                  <a:srgbClr val="000000"/>
                </a:solidFill>
                <a:latin typeface="Times New Roman"/>
              </a:rPr>
              <a:t>Погрузка </a:t>
            </a:r>
            <a:r>
              <a:rPr lang="ru-RU" sz="3800" b="1" dirty="0">
                <a:solidFill>
                  <a:srgbClr val="000000"/>
                </a:solidFill>
                <a:latin typeface="Times New Roman"/>
              </a:rPr>
              <a:t>и доставка руды самоходным оборудованием</a:t>
            </a:r>
            <a:endParaRPr lang="ru-RU" sz="3800" dirty="0"/>
          </a:p>
          <a:p>
            <a:pPr indent="540385" algn="ctr">
              <a:tabLst>
                <a:tab pos="450215" algn="l"/>
              </a:tabLst>
            </a:pPr>
            <a:r>
              <a:rPr lang="ru-RU" sz="3800" i="1" dirty="0">
                <a:solidFill>
                  <a:srgbClr val="000000"/>
                </a:solidFill>
                <a:latin typeface="Times New Roman"/>
              </a:rPr>
              <a:t> </a:t>
            </a:r>
            <a:endParaRPr lang="ru-RU" sz="3800" dirty="0"/>
          </a:p>
          <a:p>
            <a:pPr indent="540385" algn="just">
              <a:tabLst>
                <a:tab pos="450215" algn="l"/>
              </a:tabLst>
            </a:pPr>
            <a:r>
              <a:rPr lang="ru-RU" sz="3800" b="1" dirty="0" smtClean="0">
                <a:solidFill>
                  <a:srgbClr val="000000"/>
                </a:solidFill>
                <a:latin typeface="Times New Roman"/>
              </a:rPr>
              <a:t>  </a:t>
            </a:r>
            <a:r>
              <a:rPr lang="ru-RU" sz="3800" b="1" dirty="0">
                <a:solidFill>
                  <a:srgbClr val="000000"/>
                </a:solidFill>
                <a:latin typeface="Times New Roman"/>
              </a:rPr>
              <a:t>В практике нашли применение следующие машины или комплексы: погрузочно-доставочные машины; погрузочные (или погрузочно-доставочные, используемые как погрузчики) машины в комплексе с автосамосвалами; экскаваторы в комплексе с автосамосвалами, а также бульдозерами или легкими погрузочно-доставочными машинами для зачистки дорог и почвы очистных камер; бульдозеры; самоходные скреперные погрузчики; самоходные вагоны.</a:t>
            </a:r>
            <a:endParaRPr lang="ru-RU" sz="3800" dirty="0"/>
          </a:p>
          <a:p>
            <a:pPr indent="540385" algn="just">
              <a:tabLst>
                <a:tab pos="450215" algn="l"/>
              </a:tabLst>
            </a:pPr>
            <a:r>
              <a:rPr lang="ru-RU" sz="3800" b="1" dirty="0">
                <a:solidFill>
                  <a:srgbClr val="000000"/>
                </a:solidFill>
                <a:latin typeface="Times New Roman"/>
              </a:rPr>
              <a:t>Самоходное оборудование применяют в случаях:</a:t>
            </a:r>
            <a:endParaRPr lang="ru-RU" sz="3800" dirty="0"/>
          </a:p>
          <a:p>
            <a:pPr indent="540385" algn="just">
              <a:tabLst>
                <a:tab pos="450215" algn="l"/>
              </a:tabLst>
            </a:pPr>
            <a:r>
              <a:rPr lang="ru-RU" sz="3800" b="1" dirty="0">
                <a:solidFill>
                  <a:srgbClr val="000000"/>
                </a:solidFill>
                <a:latin typeface="Times New Roman"/>
              </a:rPr>
              <a:t>- отработки  пологих  и  наклонных  залежей  с  естественным  поддержанием очистного пространства;</a:t>
            </a:r>
            <a:endParaRPr lang="ru-RU" sz="3800" dirty="0"/>
          </a:p>
          <a:p>
            <a:pPr indent="540385" algn="just">
              <a:tabLst>
                <a:tab pos="450215" algn="l"/>
              </a:tabLst>
            </a:pPr>
            <a:r>
              <a:rPr lang="ru-RU" sz="3800" b="1" dirty="0">
                <a:solidFill>
                  <a:srgbClr val="000000"/>
                </a:solidFill>
                <a:latin typeface="Times New Roman"/>
              </a:rPr>
              <a:t>- самотечного выпуска руды из очистного пространства донного или торцового;</a:t>
            </a:r>
            <a:endParaRPr lang="ru-RU" sz="3800" dirty="0"/>
          </a:p>
          <a:p>
            <a:pPr indent="540385" algn="just">
              <a:tabLst>
                <a:tab pos="450215" algn="l"/>
              </a:tabLst>
            </a:pPr>
            <a:r>
              <a:rPr lang="ru-RU" sz="3800" b="1" dirty="0">
                <a:solidFill>
                  <a:srgbClr val="000000"/>
                </a:solidFill>
                <a:latin typeface="Times New Roman"/>
              </a:rPr>
              <a:t>- отработки блока горизонтальными или слабонаклонными слоями.</a:t>
            </a:r>
            <a:endParaRPr lang="ru-RU" sz="3800" dirty="0"/>
          </a:p>
          <a:p>
            <a:endParaRPr lang="ru-RU" sz="3800" dirty="0"/>
          </a:p>
        </p:txBody>
      </p:sp>
    </p:spTree>
    <p:extLst>
      <p:ext uri="{BB962C8B-B14F-4D97-AF65-F5344CB8AC3E}">
        <p14:creationId xmlns:p14="http://schemas.microsoft.com/office/powerpoint/2010/main" val="258285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Рисунок 5" descr="ПНБ"/>
          <p:cNvPicPr>
            <a:picLocks noChangeAspect="1" noChangeArrowheads="1"/>
          </p:cNvPicPr>
          <p:nvPr/>
        </p:nvPicPr>
        <p:blipFill>
          <a:blip r:embed="rId2">
            <a:lum brigh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49" y="548680"/>
            <a:ext cx="269557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endParaRPr lang="en-US" sz="2800" dirty="0" smtClean="0">
              <a:latin typeface="Times New Roman"/>
              <a:ea typeface="Calibri"/>
            </a:endParaRPr>
          </a:p>
          <a:p>
            <a:endParaRPr lang="en-US" sz="2800" dirty="0">
              <a:latin typeface="Times New Roman"/>
              <a:ea typeface="Calibri"/>
            </a:endParaRPr>
          </a:p>
          <a:p>
            <a:endParaRPr lang="en-US" sz="2800" dirty="0" smtClean="0">
              <a:latin typeface="Times New Roman"/>
              <a:ea typeface="Calibri"/>
            </a:endParaRPr>
          </a:p>
          <a:p>
            <a:endParaRPr lang="en-US" sz="2800" dirty="0">
              <a:latin typeface="Times New Roman"/>
              <a:ea typeface="Calibri"/>
            </a:endParaRPr>
          </a:p>
          <a:p>
            <a:endParaRPr lang="en-US" sz="2800" dirty="0" smtClean="0">
              <a:latin typeface="Times New Roman"/>
              <a:ea typeface="Calibri"/>
            </a:endParaRPr>
          </a:p>
          <a:p>
            <a:endParaRPr lang="en-US" sz="2800" dirty="0">
              <a:latin typeface="Times New Roman"/>
              <a:ea typeface="Calibri"/>
            </a:endParaRPr>
          </a:p>
          <a:p>
            <a:r>
              <a:rPr lang="ru-RU" sz="2800" dirty="0">
                <a:latin typeface="Times New Roman"/>
                <a:ea typeface="Calibri"/>
              </a:rPr>
              <a:t>Погрузочная машина с нагребающими лапами типа ПНБ.</a:t>
            </a:r>
            <a:endParaRPr lang="en-US" sz="2800" dirty="0" smtClean="0">
              <a:latin typeface="Times New Roman"/>
              <a:ea typeface="Calibri"/>
            </a:endParaRPr>
          </a:p>
          <a:p>
            <a:endParaRPr lang="en-US" sz="2800" dirty="0">
              <a:latin typeface="Times New Roman"/>
              <a:ea typeface="Calibri"/>
            </a:endParaRPr>
          </a:p>
          <a:p>
            <a:endParaRPr lang="en-US" sz="2800" dirty="0" smtClean="0">
              <a:latin typeface="Times New Roman"/>
              <a:ea typeface="Calibri"/>
            </a:endParaRPr>
          </a:p>
          <a:p>
            <a:endParaRPr lang="en-US" sz="2800" dirty="0">
              <a:latin typeface="Times New Roman"/>
              <a:ea typeface="Calibri"/>
            </a:endParaRPr>
          </a:p>
          <a:p>
            <a:endParaRPr lang="en-US" sz="2800" dirty="0" smtClean="0">
              <a:latin typeface="Times New Roman"/>
              <a:ea typeface="Calibri"/>
            </a:endParaRPr>
          </a:p>
          <a:p>
            <a:endParaRPr lang="en-US" sz="2800" dirty="0">
              <a:latin typeface="Times New Roman"/>
              <a:ea typeface="Calibri"/>
            </a:endParaRPr>
          </a:p>
          <a:p>
            <a:endParaRPr lang="en-US" sz="2800" dirty="0" smtClean="0">
              <a:latin typeface="Times New Roman"/>
              <a:ea typeface="Calibri"/>
            </a:endParaRPr>
          </a:p>
          <a:p>
            <a:endParaRPr lang="en-US" sz="2800" dirty="0">
              <a:latin typeface="Times New Roman"/>
              <a:ea typeface="Calibri"/>
            </a:endParaRPr>
          </a:p>
          <a:p>
            <a:endParaRPr lang="en-US" sz="2800" dirty="0" smtClean="0">
              <a:latin typeface="Times New Roman"/>
              <a:ea typeface="Calibri"/>
            </a:endParaRPr>
          </a:p>
          <a:p>
            <a:endParaRPr lang="en-US" sz="2800" dirty="0" smtClean="0">
              <a:latin typeface="Times New Roman"/>
              <a:ea typeface="Calibri"/>
            </a:endParaRPr>
          </a:p>
          <a:p>
            <a:endParaRPr lang="en-US" sz="2800" dirty="0">
              <a:latin typeface="Times New Roman"/>
              <a:ea typeface="Calibri"/>
            </a:endParaRPr>
          </a:p>
          <a:p>
            <a:r>
              <a:rPr lang="ru-RU" sz="2800" dirty="0" smtClean="0">
                <a:latin typeface="Times New Roman"/>
                <a:ea typeface="Calibri"/>
              </a:rPr>
              <a:t>Погрузочно-транспортные </a:t>
            </a:r>
            <a:r>
              <a:rPr lang="ru-RU" sz="2800" dirty="0">
                <a:latin typeface="Times New Roman"/>
                <a:ea typeface="Calibri"/>
              </a:rPr>
              <a:t>машины</a:t>
            </a:r>
            <a:endParaRPr lang="ru-RU" sz="1000" dirty="0"/>
          </a:p>
        </p:txBody>
      </p:sp>
      <p:pic>
        <p:nvPicPr>
          <p:cNvPr id="2051" name="Рисунок 6" descr="Катерпиллер"/>
          <p:cNvPicPr>
            <a:picLocks noChangeAspect="1" noChangeArrowheads="1"/>
          </p:cNvPicPr>
          <p:nvPr/>
        </p:nvPicPr>
        <p:blipFill>
          <a:blip r:embed="rId3">
            <a:lum bright="12000" contrast="3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2" b="8360"/>
          <a:stretch>
            <a:fillRect/>
          </a:stretch>
        </p:blipFill>
        <p:spPr bwMode="auto">
          <a:xfrm>
            <a:off x="4427984" y="548680"/>
            <a:ext cx="283351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Рисунок 12" descr="ЭлЕСТ3"/>
          <p:cNvPicPr>
            <a:picLocks noChangeAspect="1" noChangeArrowheads="1"/>
          </p:cNvPicPr>
          <p:nvPr/>
        </p:nvPicPr>
        <p:blipFill>
          <a:blip r:embed="rId4">
            <a:lum contrast="3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49" y="2636912"/>
            <a:ext cx="3124201" cy="158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Рисунок 14" descr="ПТ4"/>
          <p:cNvPicPr>
            <a:picLocks noChangeAspect="1" noChangeArrowheads="1"/>
          </p:cNvPicPr>
          <p:nvPr/>
        </p:nvPicPr>
        <p:blipFill>
          <a:blip r:embed="rId5">
            <a:lum bright="6000" contrast="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" r="8871"/>
          <a:stretch>
            <a:fillRect/>
          </a:stretch>
        </p:blipFill>
        <p:spPr bwMode="auto">
          <a:xfrm>
            <a:off x="3865128" y="2636912"/>
            <a:ext cx="1979613" cy="158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Рисунок 16" descr="Моаз7529"/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" t="-633"/>
          <a:stretch>
            <a:fillRect/>
          </a:stretch>
        </p:blipFill>
        <p:spPr bwMode="auto">
          <a:xfrm>
            <a:off x="6205965" y="2636912"/>
            <a:ext cx="2457450" cy="158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799259" y="2011968"/>
            <a:ext cx="2813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/>
                <a:latin typeface="Times New Roman"/>
                <a:ea typeface="Calibri"/>
              </a:rPr>
              <a:t>Ковшовые погрузчики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 rot="10800000" flipH="1" flipV="1">
            <a:off x="6205965" y="4369173"/>
            <a:ext cx="2406838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Подземные автосамосвалы.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10800000" flipH="1" flipV="1">
            <a:off x="1259632" y="4899747"/>
            <a:ext cx="7505571" cy="42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Самоходное оборудование</a:t>
            </a:r>
            <a:endParaRPr lang="ru-RU" sz="2000" dirty="0">
              <a:solidFill>
                <a:srgbClr val="00206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0044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 txBox="1">
            <a:spLocks noGrp="1" noChangeArrowheads="1"/>
          </p:cNvSpPr>
          <p:nvPr/>
        </p:nvSpPr>
        <p:spPr bwMode="auto">
          <a:xfrm>
            <a:off x="7010400" y="6453188"/>
            <a:ext cx="21336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 b="1">
                <a:solidFill>
                  <a:srgbClr val="003864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rgbClr val="003864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03864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DEC8E76-9EF5-41D2-9325-9287E6CEBF20}" type="slidenum">
              <a:rPr lang="ru-RU" altLang="ru-RU" sz="1800" b="0">
                <a:solidFill>
                  <a:srgbClr val="6B7995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 sz="1800" b="0">
              <a:solidFill>
                <a:srgbClr val="6B7995"/>
              </a:solidFill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278731" y="171450"/>
            <a:ext cx="6516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Ins="54000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sz="2400" b="1" dirty="0">
                <a:solidFill>
                  <a:srgbClr val="0095CE"/>
                </a:solidFill>
                <a:latin typeface="Times New Roman" pitchFamily="18" charset="0"/>
              </a:rPr>
              <a:t>Доставка руды самоходным оборудованием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263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1113" y="22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4582" name="Picture 6" descr="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4" t="-456" r="23648" b="4903"/>
          <a:stretch>
            <a:fillRect/>
          </a:stretch>
        </p:blipFill>
        <p:spPr bwMode="auto">
          <a:xfrm>
            <a:off x="1116013" y="493713"/>
            <a:ext cx="684212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1141413" y="5942013"/>
            <a:ext cx="75596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sz="1600" b="1" i="1">
                <a:solidFill>
                  <a:srgbClr val="000000"/>
                </a:solidFill>
                <a:latin typeface="Times New Roman" pitchFamily="18" charset="0"/>
              </a:rPr>
              <a:t>1 – траншея; 2 – погрузо-доставочная машина под погрузкой; 3 – доставочная выработка; 4 – погрузочный заезд; 5 – погрузо-доставочная машина на разгрузке у рудоспуска; 6 – рудоспуск.</a:t>
            </a:r>
          </a:p>
        </p:txBody>
      </p:sp>
    </p:spTree>
    <p:extLst>
      <p:ext uri="{BB962C8B-B14F-4D97-AF65-F5344CB8AC3E}">
        <p14:creationId xmlns:p14="http://schemas.microsoft.com/office/powerpoint/2010/main" val="46855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4941168"/>
            <a:ext cx="8229600" cy="1051560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Основные достоинства применения конвейеров: высокая производительность, поточность технологии, независимость производительности от расстояния доставки, благоприятные условия для автоматизации работ. Недостатки – ленточные конвейера нуждаются в дополнительных погрузочных машинах и устройствах, требуют предварительное дробление горной массы, при абразивных материалах происходит значительный износ рабочего органа.</a:t>
            </a:r>
            <a:r>
              <a:rPr lang="ru-RU" sz="14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4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</a:b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а – ленточный; </a:t>
            </a:r>
            <a:endParaRPr lang="en-US" dirty="0" smtClean="0">
              <a:solidFill>
                <a:schemeClr val="bg1"/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б </a:t>
            </a: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скребковый</a:t>
            </a:r>
            <a:r>
              <a:rPr lang="ru-RU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en-US" dirty="0" smtClean="0">
              <a:solidFill>
                <a:schemeClr val="bg1"/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Выпуск и доставка руды питателями и конвейерами</a:t>
            </a:r>
            <a:r>
              <a:rPr lang="ru-RU" b="1" dirty="0">
                <a:solidFill>
                  <a:schemeClr val="bg1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b="1" dirty="0">
                <a:solidFill>
                  <a:schemeClr val="bg1"/>
                </a:solidFill>
                <a:latin typeface="Calibri"/>
                <a:ea typeface="Calibri"/>
                <a:cs typeface="Times New Roman"/>
              </a:rPr>
            </a:br>
            <a:r>
              <a:rPr lang="ru-RU" b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Питатели и конвейеры широко используются при площадном выпуске руды из воронок и траншей, а также в качестве полустационарных машин при оборудовании разгрузочных пунктов (рудоспусков</a:t>
            </a:r>
            <a:r>
              <a:rPr lang="ru-RU" b="1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,</a:t>
            </a: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породоспусков</a:t>
            </a:r>
            <a:r>
              <a:rPr lang="ru-RU" b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).</a:t>
            </a:r>
            <a:r>
              <a:rPr lang="ru-RU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Рисунок 17" descr="Ленточный конве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9" r="21269"/>
          <a:stretch>
            <a:fillRect/>
          </a:stretch>
        </p:blipFill>
        <p:spPr bwMode="auto">
          <a:xfrm>
            <a:off x="683568" y="908720"/>
            <a:ext cx="3816424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8" descr="Скребковконвейер2СР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998" y="2610781"/>
            <a:ext cx="3888432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09570" y="3275112"/>
            <a:ext cx="11248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конвейеры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 rot="10800000" flipH="1" flipV="1">
            <a:off x="563379" y="720243"/>
            <a:ext cx="5232757" cy="42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Конвейеры </a:t>
            </a:r>
            <a:endParaRPr lang="ru-RU" sz="2000" dirty="0">
              <a:solidFill>
                <a:srgbClr val="00206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09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 txBox="1">
            <a:spLocks noGrp="1" noChangeArrowheads="1"/>
          </p:cNvSpPr>
          <p:nvPr/>
        </p:nvSpPr>
        <p:spPr bwMode="auto">
          <a:xfrm>
            <a:off x="7010400" y="6453188"/>
            <a:ext cx="21336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 b="1">
                <a:solidFill>
                  <a:srgbClr val="003864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rgbClr val="003864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03864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EA028FF3-C95B-40BB-ACE5-8468CE2B6760}" type="slidenum">
              <a:rPr lang="ru-RU" altLang="ru-RU" sz="1800" b="0">
                <a:solidFill>
                  <a:srgbClr val="6B7995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 sz="1800" b="0">
              <a:solidFill>
                <a:srgbClr val="6B7995"/>
              </a:solidFill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483768" y="228600"/>
            <a:ext cx="37182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Ins="54000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b="1" dirty="0">
                <a:solidFill>
                  <a:srgbClr val="0095CE"/>
                </a:solidFill>
                <a:latin typeface="Times New Roman" pitchFamily="18" charset="0"/>
              </a:rPr>
              <a:t>Механизированная доставка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1263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1113" y="22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93713" y="766763"/>
            <a:ext cx="8650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b="1">
                <a:solidFill>
                  <a:srgbClr val="CC3300"/>
                </a:solidFill>
                <a:latin typeface="Times New Roman" pitchFamily="18" charset="0"/>
              </a:rPr>
              <a:t>Доставка руды вибропитателями</a:t>
            </a:r>
            <a:r>
              <a:rPr lang="ru-RU" altLang="ru-RU" b="1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22535" name="Picture 7" descr="выпуск руды вибропитателе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7" r="4030"/>
          <a:stretch>
            <a:fillRect/>
          </a:stretch>
        </p:blipFill>
        <p:spPr bwMode="auto">
          <a:xfrm>
            <a:off x="2300288" y="1162050"/>
            <a:ext cx="4892675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1141413" y="6242050"/>
            <a:ext cx="74168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sz="1600" b="1" i="1">
                <a:solidFill>
                  <a:srgbClr val="000000"/>
                </a:solidFill>
                <a:latin typeface="Times New Roman" pitchFamily="18" charset="0"/>
              </a:rPr>
              <a:t>1 – вибропитатель; 2 – электродвигатель; 3 – канаты крепления питателя от сползания; 4 – дебаланс для тряски питателя.</a:t>
            </a:r>
          </a:p>
        </p:txBody>
      </p:sp>
    </p:spTree>
    <p:extLst>
      <p:ext uri="{BB962C8B-B14F-4D97-AF65-F5344CB8AC3E}">
        <p14:creationId xmlns:p14="http://schemas.microsoft.com/office/powerpoint/2010/main" val="382437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Скреперная доставка руды</a:t>
            </a:r>
            <a:r>
              <a:rPr lang="ru-RU" sz="14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4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Простота технологии </a:t>
            </a:r>
            <a:r>
              <a:rPr lang="ru-RU" sz="1400" b="1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скреперования</a:t>
            </a:r>
            <a:r>
              <a:rPr lang="ru-RU" sz="14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предопределили продолжительное применение данного вида доставки руды, как по очистному пространству, так и по подготовительным выработкам – скреперным штрекам и ортам в рудоспуски или в вагоны через грохота и погрузочные полки. Перемещение отбитой горной массы осуществляется волочением. </a:t>
            </a:r>
            <a:r>
              <a:rPr lang="ru-RU" sz="14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4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</a:b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en-US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Скреперные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лебедки.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30ЛС-2П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;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098" name="Рисунок 19" descr="30ЛС-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7" b="4827"/>
          <a:stretch>
            <a:fillRect/>
          </a:stretch>
        </p:blipFill>
        <p:spPr bwMode="auto">
          <a:xfrm>
            <a:off x="421480" y="980728"/>
            <a:ext cx="5925312" cy="3798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476673"/>
            <a:ext cx="57423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Скреперная доставка руды</a:t>
            </a:r>
            <a:r>
              <a:rPr lang="ru-RU" sz="2000" b="1" dirty="0">
                <a:solidFill>
                  <a:schemeClr val="accent3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000" b="1" dirty="0">
                <a:solidFill>
                  <a:schemeClr val="accent3"/>
                </a:solidFill>
                <a:latin typeface="Calibri"/>
                <a:ea typeface="Calibri"/>
                <a:cs typeface="Times New Roman"/>
              </a:rPr>
            </a:br>
            <a:endParaRPr lang="ru-RU" sz="20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02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 txBox="1">
            <a:spLocks noGrp="1" noChangeArrowheads="1"/>
          </p:cNvSpPr>
          <p:nvPr/>
        </p:nvSpPr>
        <p:spPr bwMode="auto">
          <a:xfrm>
            <a:off x="7010400" y="6453188"/>
            <a:ext cx="21336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 b="1">
                <a:solidFill>
                  <a:srgbClr val="003864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rgbClr val="003864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03864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B48AD989-99A1-4056-8B81-B4A81F024800}" type="slidenum">
              <a:rPr lang="ru-RU" altLang="ru-RU" sz="1800" b="0">
                <a:solidFill>
                  <a:srgbClr val="6B7995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 sz="1800" b="0">
              <a:solidFill>
                <a:srgbClr val="6B7995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784884" y="204355"/>
            <a:ext cx="357423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Ins="54000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sz="2400" b="1" dirty="0">
                <a:solidFill>
                  <a:srgbClr val="0095CE"/>
                </a:solidFill>
                <a:latin typeface="Times New Roman" pitchFamily="18" charset="0"/>
              </a:rPr>
              <a:t>Скреперная доставка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1263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1113" y="22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3558" name="Picture 6" descr="скреперная достав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t="5376" r="3662" b="5637"/>
          <a:stretch>
            <a:fillRect/>
          </a:stretch>
        </p:blipFill>
        <p:spPr bwMode="auto">
          <a:xfrm>
            <a:off x="1535113" y="766763"/>
            <a:ext cx="6789737" cy="532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116013" y="6072188"/>
            <a:ext cx="77470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sz="1400" b="1" i="1">
                <a:solidFill>
                  <a:srgbClr val="000000"/>
                </a:solidFill>
                <a:latin typeface="Times New Roman" pitchFamily="18" charset="0"/>
              </a:rPr>
              <a:t>1 – скреперная лебедка; 2 – грохот; 3 – холостая ветвь каната; 4 – скреперная выработка; 5 – воронка; 6 – хвостовой блок; 7 – скре­перный ковш; 8 – рабочая ветвь каната; 9 – транспортная выработка</a:t>
            </a:r>
          </a:p>
        </p:txBody>
      </p:sp>
    </p:spTree>
    <p:extLst>
      <p:ext uri="{BB962C8B-B14F-4D97-AF65-F5344CB8AC3E}">
        <p14:creationId xmlns:p14="http://schemas.microsoft.com/office/powerpoint/2010/main" val="62043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30352"/>
            <a:ext cx="8219256" cy="5706960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800" b="1" dirty="0" smtClean="0">
                <a:latin typeface="Times New Roman"/>
                <a:ea typeface="Calibri"/>
                <a:cs typeface="Times New Roman"/>
              </a:rPr>
              <a:t>ВЗРЫВНАЯ ДОСТАВКА РУДЫ</a:t>
            </a:r>
            <a:endParaRPr lang="ru-RU" sz="3800" dirty="0" smtClean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800" dirty="0" smtClean="0">
                <a:latin typeface="Times New Roman"/>
                <a:ea typeface="Calibri"/>
                <a:cs typeface="Times New Roman"/>
              </a:rPr>
              <a:t>Взрывная </a:t>
            </a:r>
            <a:r>
              <a:rPr lang="ru-RU" sz="3800" dirty="0">
                <a:latin typeface="Times New Roman"/>
                <a:ea typeface="Calibri"/>
                <a:cs typeface="Times New Roman"/>
              </a:rPr>
              <a:t>доставка – доставка рудной массы по пологой или наклонной почве очистного пространства за счет энергии взрыва при отбойке руды. Руда энергией взрывной волны отбрасывается к выпускным выработкам – траншеям или воронкам и далее она поступает в выработки доставки. </a:t>
            </a:r>
            <a:endParaRPr lang="ru-RU" sz="38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800" dirty="0">
                <a:latin typeface="Times New Roman"/>
                <a:ea typeface="Calibri"/>
                <a:cs typeface="Times New Roman"/>
              </a:rPr>
              <a:t>Применяется взрывная доставка при отработке средней мощности и мощных пологих и наклонных залежей. Дальность доставки при угле наклона 15-20</a:t>
            </a:r>
            <a:r>
              <a:rPr lang="ru-RU" sz="3800" baseline="30000" dirty="0">
                <a:latin typeface="Times New Roman"/>
                <a:ea typeface="Calibri"/>
                <a:cs typeface="Times New Roman"/>
              </a:rPr>
              <a:t>0</a:t>
            </a:r>
            <a:r>
              <a:rPr lang="ru-RU" sz="3800" dirty="0">
                <a:latin typeface="Times New Roman"/>
                <a:ea typeface="Calibri"/>
                <a:cs typeface="Times New Roman"/>
              </a:rPr>
              <a:t> и 30-40</a:t>
            </a:r>
            <a:r>
              <a:rPr lang="ru-RU" sz="3800" baseline="30000" dirty="0">
                <a:latin typeface="Times New Roman"/>
                <a:ea typeface="Calibri"/>
                <a:cs typeface="Times New Roman"/>
              </a:rPr>
              <a:t>0</a:t>
            </a:r>
            <a:r>
              <a:rPr lang="ru-RU" sz="3800" dirty="0">
                <a:latin typeface="Times New Roman"/>
                <a:ea typeface="Calibri"/>
                <a:cs typeface="Times New Roman"/>
              </a:rPr>
              <a:t> достигает соответственно 30-40 и 60-80 м. </a:t>
            </a:r>
            <a:r>
              <a:rPr lang="ru-RU" sz="3800" dirty="0" smtClean="0">
                <a:latin typeface="Times New Roman"/>
                <a:ea typeface="Calibri"/>
                <a:cs typeface="Times New Roman"/>
              </a:rPr>
              <a:t> </a:t>
            </a:r>
            <a:endParaRPr lang="ru-RU" sz="38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800" dirty="0">
                <a:latin typeface="Times New Roman"/>
                <a:ea typeface="Calibri"/>
                <a:cs typeface="Times New Roman"/>
              </a:rPr>
              <a:t>Взрывная доставка осуществляется следующим образом. Отбойку ведут одним или двумя веерами скважин. Нижние скважины в веере бурят горизонтальными для обеспечения при отбойке ровной поверхности почвы. Оставшаяся на почве руда зачищается перед очередным взрывом. Зачистку почвы ведут механическим (бульдозерами с дистанционным управлением) или гидравлическим способом.</a:t>
            </a:r>
            <a:endParaRPr lang="ru-RU" sz="38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800" dirty="0">
                <a:latin typeface="Times New Roman"/>
                <a:ea typeface="Calibri"/>
                <a:cs typeface="Times New Roman"/>
              </a:rPr>
              <a:t>Взрывная доставка имеет ограниченное применение. Достоинства: сокращается объем выработок для выпуска в основании блока. Недостатки – большие потери руды и металлов в неровностях лежачего бока.</a:t>
            </a:r>
            <a:endParaRPr lang="ru-RU" sz="3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32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 txBox="1">
            <a:spLocks noGrp="1" noChangeArrowheads="1"/>
          </p:cNvSpPr>
          <p:nvPr/>
        </p:nvSpPr>
        <p:spPr bwMode="auto">
          <a:xfrm>
            <a:off x="7010400" y="6453188"/>
            <a:ext cx="21336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 b="1">
                <a:solidFill>
                  <a:srgbClr val="003864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rgbClr val="003864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rgbClr val="003864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0ACC365B-2730-46BF-9FCD-F23393314E3C}" type="slidenum">
              <a:rPr lang="ru-RU" altLang="ru-RU" sz="1800" b="0">
                <a:solidFill>
                  <a:srgbClr val="6B7995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ru-RU" sz="1800" b="0">
              <a:solidFill>
                <a:srgbClr val="6B7995"/>
              </a:solidFill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000908" y="258763"/>
            <a:ext cx="314218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Ins="54000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sz="2200" b="1" dirty="0">
                <a:solidFill>
                  <a:srgbClr val="0095CE"/>
                </a:solidFill>
                <a:latin typeface="Times New Roman" pitchFamily="18" charset="0"/>
              </a:rPr>
              <a:t>Взрывная доставка</a:t>
            </a:r>
            <a:r>
              <a:rPr lang="ru-RU" altLang="ru-RU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1263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1113" y="22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1211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1274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1792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rIns="540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5609" name="Picture 9" descr="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4" t="13632" r="31676" b="19194"/>
          <a:stretch>
            <a:fillRect/>
          </a:stretch>
        </p:blipFill>
        <p:spPr bwMode="auto">
          <a:xfrm>
            <a:off x="1365250" y="866775"/>
            <a:ext cx="6624638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1166813" y="5705475"/>
            <a:ext cx="755967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Ins="54000"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Tahoma" pitchFamily="34" charset="0"/>
              <a:buNone/>
            </a:pPr>
            <a:r>
              <a:rPr lang="ru-RU" altLang="ru-RU" sz="1600" b="1" i="1">
                <a:solidFill>
                  <a:srgbClr val="000000"/>
                </a:solidFill>
                <a:latin typeface="Times New Roman" pitchFamily="18" charset="0"/>
              </a:rPr>
              <a:t>1 – рудное тело; 2 – буровая выработка; 3 – взрывные скважины; 4 – взрыв; 5 – отбитая руда в полете; 6 – остаток руды на почве каме­ры; 7 – рудоприемная воронка; 8 – погрузочный заезд; 9 – рудоспуск.</a:t>
            </a:r>
          </a:p>
        </p:txBody>
      </p:sp>
    </p:spTree>
    <p:extLst>
      <p:ext uri="{BB962C8B-B14F-4D97-AF65-F5344CB8AC3E}">
        <p14:creationId xmlns:p14="http://schemas.microsoft.com/office/powerpoint/2010/main" val="392468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u="sng" spc="200" dirty="0">
                <a:latin typeface="Times New Roman"/>
                <a:ea typeface="Calibri"/>
                <a:cs typeface="Times New Roman"/>
              </a:rPr>
              <a:t>Гидравлическая доставка</a:t>
            </a:r>
            <a:r>
              <a:rPr lang="ru-RU" u="sng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используется только как вспомогательный способ. Применяется для зачистки лежачего бока от оставшейся рудной мелочи после самотечной, механизированной и взрывной доставки. Руда перемещается за счет энергии струи воды, выходящей под давлением из насадки гидромонитора. Производительность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гидродоставки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обычно составляет 20-30 т/час.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16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98</TotalTime>
  <Words>802</Words>
  <Application>Microsoft Office PowerPoint</Application>
  <PresentationFormat>Экран (4:3)</PresentationFormat>
  <Paragraphs>85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Аспект</vt:lpstr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4_Оформление по умолчанию</vt:lpstr>
      <vt:lpstr>Доставка руды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достоинства применения конвейеров: высокая производительность, поточность технологии, независимость производительности от расстояния доставки, благоприятные условия для автоматизации работ. Недостатки – ленточные конвейера нуждаются в дополнительных погрузочных машинах и устройствах, требуют предварительное дробление горной массы, при абразивных материалах происходит значительный износ рабочего органа. </vt:lpstr>
      <vt:lpstr>Презентация PowerPoint</vt:lpstr>
      <vt:lpstr>Скреперная доставка руды Простота технологии скреперования предопределили продолжительное применение данного вида доставки руды, как по очистному пространству, так и по подготовительным выработкам – скреперным штрекам и ортам в рудоспуски или в вагоны через грохота и погрузочные полки. Перемещение отбитой горной массы осуществляется волочением.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Доставка руды</dc:title>
  <dc:creator>Samsung</dc:creator>
  <cp:lastModifiedBy>Samsung</cp:lastModifiedBy>
  <cp:revision>10</cp:revision>
  <dcterms:created xsi:type="dcterms:W3CDTF">2017-02-09T05:19:22Z</dcterms:created>
  <dcterms:modified xsi:type="dcterms:W3CDTF">2017-02-17T04:02:11Z</dcterms:modified>
</cp:coreProperties>
</file>